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heme/themeOverride3.xml" ContentType="application/vnd.openxmlformats-officedocument.themeOverride+xml"/>
  <Override PartName="/ppt/tags/tag4.xml" ContentType="application/vnd.openxmlformats-officedocument.presentationml.tags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sldIdLst>
    <p:sldId id="279" r:id="rId2"/>
    <p:sldId id="281" r:id="rId3"/>
    <p:sldId id="314" r:id="rId4"/>
    <p:sldId id="260" r:id="rId5"/>
    <p:sldId id="313" r:id="rId6"/>
    <p:sldId id="315" r:id="rId7"/>
    <p:sldId id="270" r:id="rId8"/>
    <p:sldId id="316" r:id="rId9"/>
    <p:sldId id="258" r:id="rId10"/>
    <p:sldId id="312" r:id="rId11"/>
    <p:sldId id="268" r:id="rId12"/>
    <p:sldId id="269" r:id="rId13"/>
    <p:sldId id="317" r:id="rId14"/>
    <p:sldId id="274" r:id="rId15"/>
    <p:sldId id="308" r:id="rId16"/>
    <p:sldId id="29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015F771F-0ECC-408B-9F60-69D956038C5F}">
          <p14:sldIdLst>
            <p14:sldId id="279"/>
            <p14:sldId id="281"/>
          </p14:sldIdLst>
        </p14:section>
        <p14:section name="Tech" id="{24D21275-EA24-43C4-8A29-32A44B072A04}">
          <p14:sldIdLst>
            <p14:sldId id="314"/>
            <p14:sldId id="260"/>
            <p14:sldId id="313"/>
          </p14:sldIdLst>
        </p14:section>
        <p14:section name="MSRA" id="{E9D63B04-DE68-4A62-9381-0EF0D431DEED}">
          <p14:sldIdLst>
            <p14:sldId id="315"/>
            <p14:sldId id="270"/>
          </p14:sldIdLst>
        </p14:section>
        <p14:section name="Practice" id="{1018B52D-9562-4F25-A2C5-A5FA0295A356}">
          <p14:sldIdLst>
            <p14:sldId id="316"/>
            <p14:sldId id="258"/>
            <p14:sldId id="312"/>
            <p14:sldId id="268"/>
            <p14:sldId id="269"/>
          </p14:sldIdLst>
        </p14:section>
        <p14:section name="New" id="{1F810757-6036-4E58-8215-67D94301C243}">
          <p14:sldIdLst>
            <p14:sldId id="317"/>
            <p14:sldId id="274"/>
            <p14:sldId id="308"/>
          </p14:sldIdLst>
        </p14:section>
        <p14:section name="end" id="{391192AE-3FCF-4FC8-B7C5-1F5986BE39E1}">
          <p14:sldIdLst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901"/>
    <a:srgbClr val="7FBA00"/>
    <a:srgbClr val="F25022"/>
    <a:srgbClr val="01A4EF"/>
    <a:srgbClr val="747474"/>
    <a:srgbClr val="E81123"/>
    <a:srgbClr val="F5734E"/>
    <a:srgbClr val="F9A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08" autoAdjust="0"/>
    <p:restoredTop sz="95221"/>
  </p:normalViewPr>
  <p:slideViewPr>
    <p:cSldViewPr snapToGrid="0">
      <p:cViewPr varScale="1">
        <p:scale>
          <a:sx n="92" d="100"/>
          <a:sy n="92" d="100"/>
        </p:scale>
        <p:origin x="3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JPG>
</file>

<file path=ppt/media/image11.JPG>
</file>

<file path=ppt/media/image12.jpg>
</file>

<file path=ppt/media/image13.png>
</file>

<file path=ppt/media/image14.jpg>
</file>

<file path=ppt/media/image15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89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54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77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547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935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880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488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091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611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595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569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3/19/19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31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22BA84B-A22E-4B18-9D9D-D9F9B80810B7}"/>
              </a:ext>
            </a:extLst>
          </p:cNvPr>
          <p:cNvGrpSpPr/>
          <p:nvPr/>
        </p:nvGrpSpPr>
        <p:grpSpPr>
          <a:xfrm>
            <a:off x="1862357" y="2388709"/>
            <a:ext cx="2055189" cy="1990343"/>
            <a:chOff x="2316219" y="2407725"/>
            <a:chExt cx="2018544" cy="2015004"/>
          </a:xfrm>
        </p:grpSpPr>
        <p:sp>
          <p:nvSpPr>
            <p:cNvPr id="6" name="矩形: 圆角 5"/>
            <p:cNvSpPr/>
            <p:nvPr/>
          </p:nvSpPr>
          <p:spPr>
            <a:xfrm>
              <a:off x="2319758" y="2407725"/>
              <a:ext cx="948205" cy="948205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/>
            <p:cNvSpPr/>
            <p:nvPr/>
          </p:nvSpPr>
          <p:spPr>
            <a:xfrm>
              <a:off x="3386558" y="2407725"/>
              <a:ext cx="948205" cy="948205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: 圆角 14"/>
            <p:cNvSpPr/>
            <p:nvPr/>
          </p:nvSpPr>
          <p:spPr>
            <a:xfrm>
              <a:off x="3386556" y="3474524"/>
              <a:ext cx="948205" cy="948205"/>
            </a:xfrm>
            <a:prstGeom prst="roundRect">
              <a:avLst>
                <a:gd name="adj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: 圆角 15"/>
            <p:cNvSpPr/>
            <p:nvPr/>
          </p:nvSpPr>
          <p:spPr>
            <a:xfrm>
              <a:off x="2316219" y="3474523"/>
              <a:ext cx="948205" cy="948205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标题 1"/>
          <p:cNvSpPr txBox="1">
            <a:spLocks/>
          </p:cNvSpPr>
          <p:nvPr/>
        </p:nvSpPr>
        <p:spPr>
          <a:xfrm>
            <a:off x="4884691" y="2151436"/>
            <a:ext cx="5777717" cy="13153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600" dirty="0">
                <a:solidFill>
                  <a:srgbClr val="747474"/>
                </a:solidFill>
                <a:latin typeface="SimSun-ExtB" panose="02010609060101010101" pitchFamily="49" charset="-122"/>
                <a:ea typeface="SimSun-ExtB" panose="02010609060101010101" pitchFamily="49" charset="-122"/>
                <a:cs typeface="+mn-ea"/>
                <a:sym typeface="+mn-lt"/>
              </a:rPr>
              <a:t>感受技术之美</a:t>
            </a: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E320E7EB-D539-4D48-99FE-937162881E89}"/>
              </a:ext>
            </a:extLst>
          </p:cNvPr>
          <p:cNvSpPr txBox="1">
            <a:spLocks/>
          </p:cNvSpPr>
          <p:nvPr/>
        </p:nvSpPr>
        <p:spPr>
          <a:xfrm>
            <a:off x="4664853" y="3696490"/>
            <a:ext cx="5815098" cy="9193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>
                <a:solidFill>
                  <a:srgbClr val="747474"/>
                </a:solidFill>
                <a:latin typeface="SimSun-ExtB" panose="02010609060101010101" pitchFamily="49" charset="-122"/>
                <a:ea typeface="SimSun-ExtB" panose="02010609060101010101" pitchFamily="49" charset="-122"/>
                <a:cs typeface="+mn-ea"/>
                <a:sym typeface="+mn-lt"/>
              </a:rPr>
              <a:t>微软俱乐部学期启动会议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8B20A1F-8159-4E1C-AE7B-EE88079A97F7}"/>
              </a:ext>
            </a:extLst>
          </p:cNvPr>
          <p:cNvCxnSpPr/>
          <p:nvPr/>
        </p:nvCxnSpPr>
        <p:spPr>
          <a:xfrm>
            <a:off x="4825968" y="3460588"/>
            <a:ext cx="5425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592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940872" y="200234"/>
            <a:ext cx="7481436" cy="804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7FBA00"/>
                </a:solidFill>
                <a:latin typeface="Myriad Pro SemiCond" panose="020B0503030403020204" pitchFamily="34" charset="0"/>
                <a:ea typeface="+mn-ea"/>
                <a:cs typeface="+mn-ea"/>
                <a:sym typeface="+mn-lt"/>
              </a:rPr>
              <a:t>Event</a:t>
            </a:r>
            <a:endParaRPr lang="zh-CN" altLang="en-US" dirty="0">
              <a:solidFill>
                <a:srgbClr val="747474"/>
              </a:solidFill>
              <a:latin typeface="Myriad Pro SemiCond" panose="020B0503030403020204" pitchFamily="34" charset="0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E17B3FA-7B5C-4134-9A78-1FBADC62B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8582" y="165367"/>
            <a:ext cx="3625970" cy="100714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39" y="1678329"/>
            <a:ext cx="2869658" cy="382621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532" y="1678329"/>
            <a:ext cx="2869658" cy="382621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225" y="1676105"/>
            <a:ext cx="2871327" cy="382843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918" y="1676105"/>
            <a:ext cx="2871327" cy="382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926166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B6978F8-9EB5-4CE2-861C-2C8A4C198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919" y="35790"/>
            <a:ext cx="3555856" cy="98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3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0312"/>
            <a:ext cx="12192000" cy="812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1E4A79A-1AD7-4962-8066-F38A7C520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919" y="35790"/>
            <a:ext cx="3555856" cy="98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38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hidden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534422" y="2806174"/>
            <a:ext cx="5710774" cy="1099512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013381" y="814407"/>
            <a:ext cx="170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MSRA</a:t>
            </a:r>
          </a:p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校园</a:t>
            </a:r>
            <a:r>
              <a:rPr lang="en-US" altLang="zh-CN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AI</a:t>
            </a:r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讲堂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76164" y="4813235"/>
            <a:ext cx="21390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俱乐部换届</a:t>
            </a:r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New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76814" y="4838950"/>
            <a:ext cx="2288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实践空间站</a:t>
            </a:r>
            <a:endParaRPr lang="en-US" altLang="zh-CN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Practice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476814" y="814407"/>
            <a:ext cx="2460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Tech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技术课堂</a:t>
            </a:r>
          </a:p>
        </p:txBody>
      </p:sp>
      <p:sp>
        <p:nvSpPr>
          <p:cNvPr id="11" name="矩形: 圆角 5">
            <a:extLst>
              <a:ext uri="{FF2B5EF4-FFF2-40B4-BE49-F238E27FC236}">
                <a16:creationId xmlns:a16="http://schemas.microsoft.com/office/drawing/2014/main" id="{502D8302-8921-3C44-BC42-52AA72796959}"/>
              </a:ext>
            </a:extLst>
          </p:cNvPr>
          <p:cNvSpPr/>
          <p:nvPr/>
        </p:nvSpPr>
        <p:spPr>
          <a:xfrm>
            <a:off x="5340198" y="2668607"/>
            <a:ext cx="758910" cy="75891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3">
            <a:extLst>
              <a:ext uri="{FF2B5EF4-FFF2-40B4-BE49-F238E27FC236}">
                <a16:creationId xmlns:a16="http://schemas.microsoft.com/office/drawing/2014/main" id="{3D2D85D6-0F94-A04B-B739-CDE0DDA8A820}"/>
              </a:ext>
            </a:extLst>
          </p:cNvPr>
          <p:cNvSpPr txBox="1"/>
          <p:nvPr/>
        </p:nvSpPr>
        <p:spPr>
          <a:xfrm>
            <a:off x="3610671" y="892089"/>
            <a:ext cx="2460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F25022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Tech</a:t>
            </a:r>
          </a:p>
          <a:p>
            <a:r>
              <a:rPr lang="zh-CN" altLang="en-US" sz="2400" dirty="0">
                <a:solidFill>
                  <a:srgbClr val="F2502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技术课堂</a:t>
            </a:r>
          </a:p>
        </p:txBody>
      </p:sp>
      <p:sp>
        <p:nvSpPr>
          <p:cNvPr id="21" name="矩形: 圆角 12">
            <a:extLst>
              <a:ext uri="{FF2B5EF4-FFF2-40B4-BE49-F238E27FC236}">
                <a16:creationId xmlns:a16="http://schemas.microsoft.com/office/drawing/2014/main" id="{08198408-7261-2E4B-97F4-7E23A4ED24DC}"/>
              </a:ext>
            </a:extLst>
          </p:cNvPr>
          <p:cNvSpPr/>
          <p:nvPr/>
        </p:nvSpPr>
        <p:spPr>
          <a:xfrm>
            <a:off x="6406876" y="2668607"/>
            <a:ext cx="758910" cy="75891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10">
            <a:extLst>
              <a:ext uri="{FF2B5EF4-FFF2-40B4-BE49-F238E27FC236}">
                <a16:creationId xmlns:a16="http://schemas.microsoft.com/office/drawing/2014/main" id="{8D54C101-D083-C44A-9C78-8FF4723BF1BF}"/>
              </a:ext>
            </a:extLst>
          </p:cNvPr>
          <p:cNvSpPr txBox="1"/>
          <p:nvPr/>
        </p:nvSpPr>
        <p:spPr>
          <a:xfrm>
            <a:off x="7165781" y="966807"/>
            <a:ext cx="170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rgbClr val="7FBA00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MSRA</a:t>
            </a:r>
          </a:p>
          <a:p>
            <a:pPr algn="r"/>
            <a:r>
              <a:rPr lang="zh-CN" altLang="en-US" sz="2400" dirty="0">
                <a:solidFill>
                  <a:srgbClr val="7FBA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校园</a:t>
            </a:r>
            <a:r>
              <a:rPr lang="en-US" altLang="zh-CN" sz="2400" dirty="0">
                <a:solidFill>
                  <a:srgbClr val="7FBA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AI</a:t>
            </a:r>
            <a:r>
              <a:rPr lang="zh-CN" altLang="en-US" sz="2400" dirty="0">
                <a:solidFill>
                  <a:srgbClr val="7FBA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讲座</a:t>
            </a:r>
          </a:p>
        </p:txBody>
      </p:sp>
      <p:sp>
        <p:nvSpPr>
          <p:cNvPr id="13" name="矩形: 圆角 15">
            <a:extLst>
              <a:ext uri="{FF2B5EF4-FFF2-40B4-BE49-F238E27FC236}">
                <a16:creationId xmlns:a16="http://schemas.microsoft.com/office/drawing/2014/main" id="{ED731044-3656-A04D-814D-53C1709F8347}"/>
              </a:ext>
            </a:extLst>
          </p:cNvPr>
          <p:cNvSpPr/>
          <p:nvPr/>
        </p:nvSpPr>
        <p:spPr>
          <a:xfrm>
            <a:off x="5340198" y="3735282"/>
            <a:ext cx="749726" cy="74972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19">
            <a:extLst>
              <a:ext uri="{FF2B5EF4-FFF2-40B4-BE49-F238E27FC236}">
                <a16:creationId xmlns:a16="http://schemas.microsoft.com/office/drawing/2014/main" id="{CD3BF489-22BD-8946-AF63-52BC0BA3080F}"/>
              </a:ext>
            </a:extLst>
          </p:cNvPr>
          <p:cNvSpPr txBox="1"/>
          <p:nvPr/>
        </p:nvSpPr>
        <p:spPr>
          <a:xfrm>
            <a:off x="3629214" y="4991350"/>
            <a:ext cx="2288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dirty="0">
                <a:solidFill>
                  <a:srgbClr val="01A4E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实践空间站</a:t>
            </a:r>
            <a:endParaRPr lang="en-US" altLang="zh-CN" sz="4800" dirty="0">
              <a:solidFill>
                <a:srgbClr val="01A4EF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  <a:p>
            <a:pPr lvl="0"/>
            <a:r>
              <a:rPr lang="en-US" altLang="zh-CN" sz="4800" dirty="0">
                <a:solidFill>
                  <a:srgbClr val="01A4EF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Practice</a:t>
            </a:r>
            <a:endParaRPr lang="zh-CN" altLang="en-US" sz="4800" dirty="0">
              <a:solidFill>
                <a:srgbClr val="01A4EF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16" name="矩形: 圆角 14">
            <a:extLst>
              <a:ext uri="{FF2B5EF4-FFF2-40B4-BE49-F238E27FC236}">
                <a16:creationId xmlns:a16="http://schemas.microsoft.com/office/drawing/2014/main" id="{A83BF502-3F10-8B48-9453-83CE8C6F798F}"/>
              </a:ext>
            </a:extLst>
          </p:cNvPr>
          <p:cNvSpPr/>
          <p:nvPr/>
        </p:nvSpPr>
        <p:spPr>
          <a:xfrm>
            <a:off x="6406871" y="3735285"/>
            <a:ext cx="758910" cy="75891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18">
            <a:extLst>
              <a:ext uri="{FF2B5EF4-FFF2-40B4-BE49-F238E27FC236}">
                <a16:creationId xmlns:a16="http://schemas.microsoft.com/office/drawing/2014/main" id="{C00F5275-3551-0B42-A580-609E906F6E26}"/>
              </a:ext>
            </a:extLst>
          </p:cNvPr>
          <p:cNvSpPr txBox="1"/>
          <p:nvPr/>
        </p:nvSpPr>
        <p:spPr>
          <a:xfrm>
            <a:off x="6728564" y="4965635"/>
            <a:ext cx="21390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rgbClr val="FFB90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俱乐部换届</a:t>
            </a:r>
            <a:endParaRPr lang="en-US" altLang="zh-CN" sz="2400" dirty="0">
              <a:solidFill>
                <a:srgbClr val="FFB90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r"/>
            <a:r>
              <a:rPr lang="en-US" altLang="zh-CN" sz="4800" dirty="0">
                <a:solidFill>
                  <a:srgbClr val="FFB90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New</a:t>
            </a:r>
            <a:endParaRPr lang="zh-CN" altLang="en-US" sz="4800" dirty="0">
              <a:solidFill>
                <a:srgbClr val="FFB90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9802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7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>
            <a:spLocks/>
          </p:cNvSpPr>
          <p:nvPr/>
        </p:nvSpPr>
        <p:spPr>
          <a:xfrm>
            <a:off x="940872" y="200234"/>
            <a:ext cx="4215744" cy="804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>
              <a:solidFill>
                <a:srgbClr val="747474"/>
              </a:solidFill>
              <a:latin typeface="Myriad Pro SemiCond" panose="020B0503030403020204" pitchFamily="34" charset="0"/>
              <a:ea typeface="+mn-ea"/>
              <a:cs typeface="+mn-ea"/>
              <a:sym typeface="+mn-lt"/>
            </a:endParaRPr>
          </a:p>
        </p:txBody>
      </p:sp>
      <p:sp>
        <p:nvSpPr>
          <p:cNvPr id="9" name="菱形 8"/>
          <p:cNvSpPr/>
          <p:nvPr/>
        </p:nvSpPr>
        <p:spPr>
          <a:xfrm>
            <a:off x="1073481" y="2372121"/>
            <a:ext cx="314794" cy="314794"/>
          </a:xfrm>
          <a:prstGeom prst="diamond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菱形 11"/>
          <p:cNvSpPr/>
          <p:nvPr/>
        </p:nvSpPr>
        <p:spPr>
          <a:xfrm>
            <a:off x="10803479" y="2458386"/>
            <a:ext cx="314794" cy="314794"/>
          </a:xfrm>
          <a:prstGeom prst="diamond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/>
          <p:cNvSpPr/>
          <p:nvPr/>
        </p:nvSpPr>
        <p:spPr>
          <a:xfrm>
            <a:off x="-1242646" y="-4304030"/>
            <a:ext cx="14996746" cy="14996746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E7894B02-D1E5-4EEA-B776-99F487638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8582" y="165367"/>
            <a:ext cx="3625970" cy="1007141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AA6E37A9-F876-493A-B1B9-33B237477EA3}"/>
              </a:ext>
            </a:extLst>
          </p:cNvPr>
          <p:cNvSpPr txBox="1">
            <a:spLocks/>
          </p:cNvSpPr>
          <p:nvPr/>
        </p:nvSpPr>
        <p:spPr>
          <a:xfrm>
            <a:off x="969118" y="367645"/>
            <a:ext cx="4214813" cy="804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F25022"/>
                </a:solidFill>
                <a:latin typeface="Myriad Pro SemiCond" panose="020B0503030403020204" pitchFamily="34" charset="0"/>
                <a:ea typeface="+mn-ea"/>
                <a:cs typeface="+mn-ea"/>
                <a:sym typeface="+mn-lt"/>
              </a:rPr>
              <a:t>ORGANIZATION </a:t>
            </a:r>
            <a:endParaRPr lang="zh-CN" altLang="en-US" dirty="0">
              <a:solidFill>
                <a:srgbClr val="F25022"/>
              </a:solidFill>
              <a:latin typeface="Myriad Pro SemiCond" panose="020B0503030403020204" pitchFamily="34" charset="0"/>
              <a:ea typeface="+mn-ea"/>
              <a:cs typeface="+mn-ea"/>
              <a:sym typeface="+mn-lt"/>
            </a:endParaRPr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47D8C42F-0CA4-40C5-8178-A04CF3766419}"/>
              </a:ext>
            </a:extLst>
          </p:cNvPr>
          <p:cNvSpPr/>
          <p:nvPr/>
        </p:nvSpPr>
        <p:spPr>
          <a:xfrm>
            <a:off x="5061386" y="1729537"/>
            <a:ext cx="2068982" cy="1357292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主席团</a:t>
            </a:r>
          </a:p>
          <a:p>
            <a:pPr algn="ctr"/>
            <a:r>
              <a:rPr lang="zh-CN" altLang="en-US" sz="1400" dirty="0"/>
              <a:t>主席</a:t>
            </a:r>
            <a:endParaRPr lang="en-US" altLang="zh-CN" sz="1400" dirty="0"/>
          </a:p>
          <a:p>
            <a:pPr algn="ctr"/>
            <a:r>
              <a:rPr lang="zh-CN" altLang="en-US" sz="1400" dirty="0"/>
              <a:t>副主席</a:t>
            </a: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D999C537-DA67-43C3-A747-670702A9CD78}"/>
              </a:ext>
            </a:extLst>
          </p:cNvPr>
          <p:cNvSpPr/>
          <p:nvPr/>
        </p:nvSpPr>
        <p:spPr>
          <a:xfrm>
            <a:off x="8604783" y="4149489"/>
            <a:ext cx="2068982" cy="1357292"/>
          </a:xfrm>
          <a:prstGeom prst="roundRect">
            <a:avLst>
              <a:gd name="adj" fmla="val 0"/>
            </a:avLst>
          </a:prstGeom>
          <a:solidFill>
            <a:srgbClr val="01A4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运营部</a:t>
            </a:r>
            <a:endParaRPr lang="en-US" altLang="zh-CN" sz="2800" dirty="0"/>
          </a:p>
          <a:p>
            <a:pPr algn="ctr"/>
            <a:r>
              <a:rPr lang="zh-CN" altLang="en-US" sz="1400" dirty="0"/>
              <a:t>总监</a:t>
            </a:r>
            <a:endParaRPr lang="en-US" altLang="zh-CN" sz="1400" dirty="0"/>
          </a:p>
          <a:p>
            <a:pPr algn="ctr"/>
            <a:r>
              <a:rPr lang="zh-CN" altLang="en-US" sz="1400" dirty="0"/>
              <a:t>副总监</a:t>
            </a:r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8A4D45AC-3C47-4379-9C73-31590D327852}"/>
              </a:ext>
            </a:extLst>
          </p:cNvPr>
          <p:cNvSpPr/>
          <p:nvPr/>
        </p:nvSpPr>
        <p:spPr>
          <a:xfrm>
            <a:off x="5066095" y="4149489"/>
            <a:ext cx="2068982" cy="1357292"/>
          </a:xfrm>
          <a:prstGeom prst="roundRect">
            <a:avLst>
              <a:gd name="adj" fmla="val 0"/>
            </a:avLst>
          </a:prstGeom>
          <a:solidFill>
            <a:srgbClr val="FFB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800" dirty="0"/>
          </a:p>
          <a:p>
            <a:pPr algn="ctr"/>
            <a:r>
              <a:rPr lang="zh-CN" altLang="en-US" sz="2800" dirty="0"/>
              <a:t>市场部</a:t>
            </a:r>
            <a:endParaRPr lang="en-US" altLang="zh-CN" sz="2800" dirty="0"/>
          </a:p>
          <a:p>
            <a:pPr algn="ctr"/>
            <a:r>
              <a:rPr lang="zh-CN" altLang="en-US" sz="1400" dirty="0"/>
              <a:t>总监</a:t>
            </a:r>
            <a:endParaRPr lang="en-US" altLang="zh-CN" sz="1400" dirty="0"/>
          </a:p>
          <a:p>
            <a:pPr algn="ctr"/>
            <a:r>
              <a:rPr lang="zh-CN" altLang="en-US" sz="1400" dirty="0"/>
              <a:t>副总监</a:t>
            </a:r>
          </a:p>
          <a:p>
            <a:pPr algn="ctr"/>
            <a:endParaRPr lang="zh-CN" altLang="en-US" sz="2800" dirty="0"/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AEC72C7E-EED6-46CE-89AF-3507C99AD441}"/>
              </a:ext>
            </a:extLst>
          </p:cNvPr>
          <p:cNvSpPr/>
          <p:nvPr/>
        </p:nvSpPr>
        <p:spPr>
          <a:xfrm>
            <a:off x="1552329" y="4149489"/>
            <a:ext cx="2068982" cy="1357292"/>
          </a:xfrm>
          <a:prstGeom prst="roundRect">
            <a:avLst>
              <a:gd name="adj" fmla="val 0"/>
            </a:avLst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/>
              <a:t>技术部</a:t>
            </a:r>
            <a:endParaRPr lang="en-US" altLang="zh-CN" sz="2800" dirty="0"/>
          </a:p>
          <a:p>
            <a:pPr algn="ctr"/>
            <a:r>
              <a:rPr lang="zh-CN" altLang="en-US" sz="1400" dirty="0"/>
              <a:t>总监</a:t>
            </a:r>
            <a:endParaRPr lang="en-US" altLang="zh-CN" sz="1400" dirty="0"/>
          </a:p>
          <a:p>
            <a:pPr algn="ctr"/>
            <a:r>
              <a:rPr lang="zh-CN" altLang="en-US" sz="1400" dirty="0"/>
              <a:t>副总监</a:t>
            </a:r>
          </a:p>
        </p:txBody>
      </p:sp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B08925F2-FCB6-4711-8941-D088BAF18DE6}"/>
              </a:ext>
            </a:extLst>
          </p:cNvPr>
          <p:cNvCxnSpPr>
            <a:stCxn id="46" idx="2"/>
            <a:endCxn id="49" idx="0"/>
          </p:cNvCxnSpPr>
          <p:nvPr/>
        </p:nvCxnSpPr>
        <p:spPr>
          <a:xfrm rot="5400000">
            <a:off x="3810019" y="1863631"/>
            <a:ext cx="1062660" cy="35090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93F50A6E-2530-45BD-804B-3F5369B178A1}"/>
              </a:ext>
            </a:extLst>
          </p:cNvPr>
          <p:cNvCxnSpPr>
            <a:stCxn id="46" idx="2"/>
            <a:endCxn id="47" idx="0"/>
          </p:cNvCxnSpPr>
          <p:nvPr/>
        </p:nvCxnSpPr>
        <p:spPr>
          <a:xfrm rot="16200000" flipH="1">
            <a:off x="7336245" y="1846460"/>
            <a:ext cx="1062660" cy="354339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D5CDAF16-04E8-4256-9B4B-DEB14DF52B69}"/>
              </a:ext>
            </a:extLst>
          </p:cNvPr>
          <p:cNvCxnSpPr>
            <a:stCxn id="46" idx="2"/>
            <a:endCxn id="48" idx="0"/>
          </p:cNvCxnSpPr>
          <p:nvPr/>
        </p:nvCxnSpPr>
        <p:spPr>
          <a:xfrm>
            <a:off x="6095877" y="3086829"/>
            <a:ext cx="4709" cy="1062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045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7DD5CE6-0625-4997-A9D3-17F23A447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873" y="1423224"/>
            <a:ext cx="6998770" cy="4669999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55B7DB46-14A5-4445-A7DC-43BA26D25785}"/>
              </a:ext>
            </a:extLst>
          </p:cNvPr>
          <p:cNvSpPr txBox="1">
            <a:spLocks/>
          </p:cNvSpPr>
          <p:nvPr/>
        </p:nvSpPr>
        <p:spPr>
          <a:xfrm>
            <a:off x="882149" y="373621"/>
            <a:ext cx="3144567" cy="804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747474"/>
                </a:solidFill>
                <a:latin typeface="Myriad Pro SemiCond" panose="020B0503030403020204" pitchFamily="34" charset="0"/>
                <a:ea typeface="+mn-ea"/>
                <a:cs typeface="+mn-ea"/>
                <a:sym typeface="+mn-lt"/>
              </a:rPr>
              <a:t>New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2D18B12-9AA1-432F-925F-D8B7BEEB0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5415" y="165367"/>
            <a:ext cx="3625970" cy="100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564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272" y="4326308"/>
            <a:ext cx="5710774" cy="1099512"/>
          </a:xfrm>
          <a:prstGeom prst="rect">
            <a:avLst/>
          </a:prstGeom>
        </p:spPr>
      </p:pic>
      <p:pic>
        <p:nvPicPr>
          <p:cNvPr id="18" name="图片 17" hidden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534422" y="2806174"/>
            <a:ext cx="5710774" cy="1099512"/>
          </a:xfrm>
          <a:prstGeom prst="rect">
            <a:avLst/>
          </a:prstGeom>
        </p:spPr>
      </p:pic>
      <p:sp>
        <p:nvSpPr>
          <p:cNvPr id="12" name="矩形: 圆角 11"/>
          <p:cNvSpPr/>
          <p:nvPr/>
        </p:nvSpPr>
        <p:spPr>
          <a:xfrm>
            <a:off x="5294600" y="2626190"/>
            <a:ext cx="755560" cy="7555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6144661" y="2626190"/>
            <a:ext cx="755560" cy="75556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/>
          <p:cNvSpPr/>
          <p:nvPr/>
        </p:nvSpPr>
        <p:spPr>
          <a:xfrm>
            <a:off x="6144659" y="3476250"/>
            <a:ext cx="755560" cy="755560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/>
          <p:cNvSpPr/>
          <p:nvPr/>
        </p:nvSpPr>
        <p:spPr>
          <a:xfrm>
            <a:off x="5291780" y="3476249"/>
            <a:ext cx="755560" cy="75556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179882" y="200234"/>
            <a:ext cx="760990" cy="12811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11500" dirty="0">
              <a:solidFill>
                <a:srgbClr val="747474"/>
              </a:solidFill>
              <a:latin typeface="Myriad Pro SemiCond" panose="020B0503030403020204" pitchFamily="34" charset="0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97502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34000" decel="3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96296E-6 L -0.28997 -2.96296E-6 " pathEditMode="fixed" rAng="0" ptsTypes="AA">
                                      <p:cBhvr>
                                        <p:cTn id="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34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96296E-6 L -0.28997 -2.96296E-6 " pathEditMode="fixed" rAng="0" ptsTypes="AA">
                                      <p:cBhvr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34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96296E-6 L -0.28997 -2.96296E-6 " pathEditMode="fixed" rAng="0" ptsTypes="AA">
                                      <p:cBhvr>
                                        <p:cTn id="1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34000" decel="3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96296E-6 L -0.28997 -2.96296E-6 " pathEditMode="fixed" rAng="0" ptsTypes="AA">
                                      <p:cBhvr>
                                        <p:cTn id="1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05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7" grpId="0" animBg="1"/>
      <p:bldP spid="21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3485998" y="814408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圆角 12"/>
          <p:cNvSpPr/>
          <p:nvPr/>
        </p:nvSpPr>
        <p:spPr>
          <a:xfrm>
            <a:off x="6254476" y="814408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6254471" y="3582884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3476814" y="3582881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hidden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534422" y="2806174"/>
            <a:ext cx="5710774" cy="1099512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013381" y="814407"/>
            <a:ext cx="170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MSRA</a:t>
            </a:r>
          </a:p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校园</a:t>
            </a:r>
            <a:r>
              <a:rPr lang="en-US" altLang="zh-CN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AI</a:t>
            </a:r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讲座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76164" y="4813235"/>
            <a:ext cx="21390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俱乐部换届</a:t>
            </a:r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New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76814" y="4838950"/>
            <a:ext cx="2288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实践空间站</a:t>
            </a:r>
            <a:endParaRPr lang="en-US" altLang="zh-CN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Practice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476814" y="814407"/>
            <a:ext cx="2460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Tech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技术课堂</a:t>
            </a:r>
          </a:p>
        </p:txBody>
      </p:sp>
    </p:spTree>
    <p:extLst>
      <p:ext uri="{BB962C8B-B14F-4D97-AF65-F5344CB8AC3E}">
        <p14:creationId xmlns:p14="http://schemas.microsoft.com/office/powerpoint/2010/main" val="2239894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7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54476" y="814408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6254471" y="3582884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3476814" y="3582881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hidden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534422" y="2806174"/>
            <a:ext cx="5710774" cy="1099512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013381" y="814407"/>
            <a:ext cx="170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MSRA</a:t>
            </a:r>
          </a:p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校园</a:t>
            </a:r>
            <a:r>
              <a:rPr lang="en-US" altLang="zh-CN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AI</a:t>
            </a:r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讲座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76164" y="4813235"/>
            <a:ext cx="21390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俱乐部换届</a:t>
            </a:r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New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76814" y="4838950"/>
            <a:ext cx="2288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实践空间站</a:t>
            </a:r>
            <a:endParaRPr lang="en-US" altLang="zh-CN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Practice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476814" y="814407"/>
            <a:ext cx="2460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Tech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技术课堂</a:t>
            </a:r>
          </a:p>
        </p:txBody>
      </p:sp>
      <p:sp>
        <p:nvSpPr>
          <p:cNvPr id="11" name="矩形: 圆角 5">
            <a:extLst>
              <a:ext uri="{FF2B5EF4-FFF2-40B4-BE49-F238E27FC236}">
                <a16:creationId xmlns:a16="http://schemas.microsoft.com/office/drawing/2014/main" id="{502D8302-8921-3C44-BC42-52AA72796959}"/>
              </a:ext>
            </a:extLst>
          </p:cNvPr>
          <p:cNvSpPr/>
          <p:nvPr/>
        </p:nvSpPr>
        <p:spPr>
          <a:xfrm>
            <a:off x="5340198" y="2668607"/>
            <a:ext cx="758910" cy="75891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3">
            <a:extLst>
              <a:ext uri="{FF2B5EF4-FFF2-40B4-BE49-F238E27FC236}">
                <a16:creationId xmlns:a16="http://schemas.microsoft.com/office/drawing/2014/main" id="{3D2D85D6-0F94-A04B-B739-CDE0DDA8A820}"/>
              </a:ext>
            </a:extLst>
          </p:cNvPr>
          <p:cNvSpPr txBox="1"/>
          <p:nvPr/>
        </p:nvSpPr>
        <p:spPr>
          <a:xfrm>
            <a:off x="3610671" y="892089"/>
            <a:ext cx="2460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F25022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Tech</a:t>
            </a:r>
          </a:p>
          <a:p>
            <a:r>
              <a:rPr lang="zh-CN" altLang="en-US" sz="2400" dirty="0">
                <a:solidFill>
                  <a:srgbClr val="F2502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技术课堂</a:t>
            </a:r>
          </a:p>
        </p:txBody>
      </p:sp>
    </p:spTree>
    <p:extLst>
      <p:ext uri="{BB962C8B-B14F-4D97-AF65-F5344CB8AC3E}">
        <p14:creationId xmlns:p14="http://schemas.microsoft.com/office/powerpoint/2010/main" val="2736491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/>
        </p:nvSpPr>
        <p:spPr>
          <a:xfrm>
            <a:off x="-1242646" y="-4304030"/>
            <a:ext cx="14996746" cy="14996746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989392" y="367645"/>
            <a:ext cx="4472376" cy="804863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F25022"/>
                </a:solidFill>
                <a:latin typeface="Myriad Pro SemiCond" panose="020B0503030403020204" pitchFamily="34" charset="0"/>
                <a:ea typeface="+mn-ea"/>
                <a:cs typeface="+mn-ea"/>
                <a:sym typeface="+mn-lt"/>
              </a:rPr>
              <a:t>Tech</a:t>
            </a:r>
            <a:endParaRPr lang="zh-CN" altLang="en-US" dirty="0">
              <a:solidFill>
                <a:srgbClr val="F25022"/>
              </a:solidFill>
              <a:latin typeface="Myriad Pro SemiCond" panose="020B0503030403020204" pitchFamily="34" charset="0"/>
              <a:ea typeface="+mn-ea"/>
              <a:cs typeface="+mn-ea"/>
              <a:sym typeface="+mn-lt"/>
            </a:endParaRPr>
          </a:p>
        </p:txBody>
      </p:sp>
      <p:sp>
        <p:nvSpPr>
          <p:cNvPr id="13" name="菱形 12"/>
          <p:cNvSpPr/>
          <p:nvPr/>
        </p:nvSpPr>
        <p:spPr>
          <a:xfrm rot="2700000">
            <a:off x="5900731" y="2745247"/>
            <a:ext cx="326216" cy="326216"/>
          </a:xfrm>
          <a:prstGeom prst="diamond">
            <a:avLst/>
          </a:prstGeom>
          <a:solidFill>
            <a:schemeClr val="bg1">
              <a:lumMod val="100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 rot="2700000">
            <a:off x="6157042" y="2742729"/>
            <a:ext cx="326216" cy="326216"/>
          </a:xfrm>
          <a:prstGeom prst="diamond">
            <a:avLst/>
          </a:prstGeom>
          <a:solidFill>
            <a:schemeClr val="bg1">
              <a:lumMod val="100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 rot="2700000">
            <a:off x="5904717" y="2995055"/>
            <a:ext cx="326216" cy="326216"/>
          </a:xfrm>
          <a:prstGeom prst="diamond">
            <a:avLst/>
          </a:prstGeom>
          <a:solidFill>
            <a:schemeClr val="bg1">
              <a:lumMod val="100000"/>
              <a:alpha val="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菱形 15"/>
          <p:cNvSpPr/>
          <p:nvPr/>
        </p:nvSpPr>
        <p:spPr>
          <a:xfrm rot="2700000">
            <a:off x="6157777" y="2995789"/>
            <a:ext cx="326216" cy="326216"/>
          </a:xfrm>
          <a:prstGeom prst="diamond">
            <a:avLst/>
          </a:prstGeom>
          <a:solidFill>
            <a:schemeClr val="bg1">
              <a:lumMod val="100000"/>
              <a:alpha val="0"/>
            </a:schemeClr>
          </a:solidFill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86F9551-3E1F-4F27-B173-E4E17B02C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8582" y="165367"/>
            <a:ext cx="3625970" cy="10071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034C0A5-6C19-BE4A-8398-4852FE65D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266" y="1652990"/>
            <a:ext cx="6171884" cy="34716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D24D74-0CF0-2244-987A-A189BF823D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0150" y="2841084"/>
            <a:ext cx="5554402" cy="385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422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7E799C6F-50A4-417B-8B87-9FF140AE3AB7}"/>
              </a:ext>
            </a:extLst>
          </p:cNvPr>
          <p:cNvSpPr txBox="1">
            <a:spLocks/>
          </p:cNvSpPr>
          <p:nvPr/>
        </p:nvSpPr>
        <p:spPr>
          <a:xfrm>
            <a:off x="969118" y="367645"/>
            <a:ext cx="4214813" cy="804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01A4EF"/>
                </a:solidFill>
                <a:latin typeface="Myriad Pro SemiCond" panose="020B0503030403020204" pitchFamily="34" charset="0"/>
                <a:ea typeface="+mn-ea"/>
                <a:cs typeface="+mn-ea"/>
                <a:sym typeface="+mn-lt"/>
              </a:rPr>
              <a:t>Tech</a:t>
            </a:r>
            <a:endParaRPr lang="zh-CN" altLang="en-US" dirty="0">
              <a:solidFill>
                <a:srgbClr val="01A4EF"/>
              </a:solidFill>
              <a:latin typeface="Myriad Pro SemiCond" panose="020B0503030403020204" pitchFamily="34" charset="0"/>
              <a:ea typeface="+mn-ea"/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EDBB8C5-EC0A-466D-97C7-FF323260B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8582" y="165367"/>
            <a:ext cx="3625970" cy="1007141"/>
          </a:xfrm>
          <a:prstGeom prst="rect">
            <a:avLst/>
          </a:prstGeom>
        </p:spPr>
      </p:pic>
      <p:sp>
        <p:nvSpPr>
          <p:cNvPr id="8" name="矩形 10">
            <a:extLst>
              <a:ext uri="{FF2B5EF4-FFF2-40B4-BE49-F238E27FC236}">
                <a16:creationId xmlns:a16="http://schemas.microsoft.com/office/drawing/2014/main" id="{5588CF00-FDB1-4D13-ACDF-19353D564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5714" y="2613499"/>
            <a:ext cx="4857462" cy="1698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更多俱乐部成员分享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更广的技术栈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更多的成员参加</a:t>
            </a:r>
          </a:p>
        </p:txBody>
      </p:sp>
      <p:sp>
        <p:nvSpPr>
          <p:cNvPr id="2" name="菱形 1">
            <a:extLst>
              <a:ext uri="{FF2B5EF4-FFF2-40B4-BE49-F238E27FC236}">
                <a16:creationId xmlns:a16="http://schemas.microsoft.com/office/drawing/2014/main" id="{E50E6E86-6794-48EA-A4AF-54A558B648CF}"/>
              </a:ext>
            </a:extLst>
          </p:cNvPr>
          <p:cNvSpPr/>
          <p:nvPr/>
        </p:nvSpPr>
        <p:spPr>
          <a:xfrm>
            <a:off x="1427018" y="2497298"/>
            <a:ext cx="2068945" cy="1986728"/>
          </a:xfrm>
          <a:prstGeom prst="diamond">
            <a:avLst/>
          </a:prstGeom>
          <a:solidFill>
            <a:srgbClr val="F25022"/>
          </a:solidFill>
          <a:ln>
            <a:solidFill>
              <a:srgbClr val="F25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endParaRPr lang="zh-CN" altLang="en-US" dirty="0"/>
          </a:p>
        </p:txBody>
      </p:sp>
      <p:sp>
        <p:nvSpPr>
          <p:cNvPr id="6" name="菱形 5">
            <a:extLst>
              <a:ext uri="{FF2B5EF4-FFF2-40B4-BE49-F238E27FC236}">
                <a16:creationId xmlns:a16="http://schemas.microsoft.com/office/drawing/2014/main" id="{F006265C-5381-4FCB-9475-FF382AB6B73A}"/>
              </a:ext>
            </a:extLst>
          </p:cNvPr>
          <p:cNvSpPr/>
          <p:nvPr/>
        </p:nvSpPr>
        <p:spPr>
          <a:xfrm>
            <a:off x="3327375" y="2876202"/>
            <a:ext cx="514783" cy="514783"/>
          </a:xfrm>
          <a:prstGeom prst="diamond">
            <a:avLst/>
          </a:prstGeom>
          <a:solidFill>
            <a:srgbClr val="7FBA00"/>
          </a:solidFill>
          <a:ln>
            <a:solidFill>
              <a:srgbClr val="7FBA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菱形 8">
            <a:extLst>
              <a:ext uri="{FF2B5EF4-FFF2-40B4-BE49-F238E27FC236}">
                <a16:creationId xmlns:a16="http://schemas.microsoft.com/office/drawing/2014/main" id="{6C68122A-C9F2-4685-B1D3-3EC78232F637}"/>
              </a:ext>
            </a:extLst>
          </p:cNvPr>
          <p:cNvSpPr/>
          <p:nvPr/>
        </p:nvSpPr>
        <p:spPr>
          <a:xfrm>
            <a:off x="3327374" y="3607443"/>
            <a:ext cx="514783" cy="514783"/>
          </a:xfrm>
          <a:prstGeom prst="diamond">
            <a:avLst/>
          </a:prstGeom>
          <a:solidFill>
            <a:srgbClr val="01A4EF"/>
          </a:solidFill>
          <a:ln>
            <a:solidFill>
              <a:srgbClr val="01A4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菱形 9">
            <a:extLst>
              <a:ext uri="{FF2B5EF4-FFF2-40B4-BE49-F238E27FC236}">
                <a16:creationId xmlns:a16="http://schemas.microsoft.com/office/drawing/2014/main" id="{7BA0622C-8F70-47E8-8418-7F489450288E}"/>
              </a:ext>
            </a:extLst>
          </p:cNvPr>
          <p:cNvSpPr/>
          <p:nvPr/>
        </p:nvSpPr>
        <p:spPr>
          <a:xfrm>
            <a:off x="3662219" y="3233270"/>
            <a:ext cx="514783" cy="514783"/>
          </a:xfrm>
          <a:prstGeom prst="diamond">
            <a:avLst/>
          </a:prstGeom>
          <a:solidFill>
            <a:srgbClr val="FFB90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5541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6254471" y="3582884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/>
          <p:cNvSpPr/>
          <p:nvPr/>
        </p:nvSpPr>
        <p:spPr>
          <a:xfrm>
            <a:off x="3476814" y="3582881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hidden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534422" y="2806174"/>
            <a:ext cx="5710774" cy="1099512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013381" y="814407"/>
            <a:ext cx="170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MSRA</a:t>
            </a:r>
          </a:p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校园</a:t>
            </a:r>
            <a:r>
              <a:rPr lang="en-US" altLang="zh-CN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AI</a:t>
            </a:r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讲堂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76164" y="4813235"/>
            <a:ext cx="21390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俱乐部换届</a:t>
            </a:r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New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76814" y="4838950"/>
            <a:ext cx="2288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实践空间站</a:t>
            </a:r>
            <a:endParaRPr lang="en-US" altLang="zh-CN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Practice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476814" y="814407"/>
            <a:ext cx="2460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Tech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技术课堂</a:t>
            </a:r>
          </a:p>
        </p:txBody>
      </p:sp>
      <p:sp>
        <p:nvSpPr>
          <p:cNvPr id="11" name="矩形: 圆角 5">
            <a:extLst>
              <a:ext uri="{FF2B5EF4-FFF2-40B4-BE49-F238E27FC236}">
                <a16:creationId xmlns:a16="http://schemas.microsoft.com/office/drawing/2014/main" id="{502D8302-8921-3C44-BC42-52AA72796959}"/>
              </a:ext>
            </a:extLst>
          </p:cNvPr>
          <p:cNvSpPr/>
          <p:nvPr/>
        </p:nvSpPr>
        <p:spPr>
          <a:xfrm>
            <a:off x="5340198" y="2668607"/>
            <a:ext cx="758910" cy="75891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3">
            <a:extLst>
              <a:ext uri="{FF2B5EF4-FFF2-40B4-BE49-F238E27FC236}">
                <a16:creationId xmlns:a16="http://schemas.microsoft.com/office/drawing/2014/main" id="{3D2D85D6-0F94-A04B-B739-CDE0DDA8A820}"/>
              </a:ext>
            </a:extLst>
          </p:cNvPr>
          <p:cNvSpPr txBox="1"/>
          <p:nvPr/>
        </p:nvSpPr>
        <p:spPr>
          <a:xfrm>
            <a:off x="3610671" y="892089"/>
            <a:ext cx="2460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F25022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Tech</a:t>
            </a:r>
          </a:p>
          <a:p>
            <a:r>
              <a:rPr lang="zh-CN" altLang="en-US" sz="2400" dirty="0">
                <a:solidFill>
                  <a:srgbClr val="F2502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技术课堂</a:t>
            </a:r>
          </a:p>
        </p:txBody>
      </p:sp>
      <p:sp>
        <p:nvSpPr>
          <p:cNvPr id="21" name="矩形: 圆角 12">
            <a:extLst>
              <a:ext uri="{FF2B5EF4-FFF2-40B4-BE49-F238E27FC236}">
                <a16:creationId xmlns:a16="http://schemas.microsoft.com/office/drawing/2014/main" id="{08198408-7261-2E4B-97F4-7E23A4ED24DC}"/>
              </a:ext>
            </a:extLst>
          </p:cNvPr>
          <p:cNvSpPr/>
          <p:nvPr/>
        </p:nvSpPr>
        <p:spPr>
          <a:xfrm>
            <a:off x="6406876" y="2668607"/>
            <a:ext cx="758910" cy="75891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10">
            <a:extLst>
              <a:ext uri="{FF2B5EF4-FFF2-40B4-BE49-F238E27FC236}">
                <a16:creationId xmlns:a16="http://schemas.microsoft.com/office/drawing/2014/main" id="{8D54C101-D083-C44A-9C78-8FF4723BF1BF}"/>
              </a:ext>
            </a:extLst>
          </p:cNvPr>
          <p:cNvSpPr txBox="1"/>
          <p:nvPr/>
        </p:nvSpPr>
        <p:spPr>
          <a:xfrm>
            <a:off x="7165781" y="966807"/>
            <a:ext cx="170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rgbClr val="7FBA00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MSRA</a:t>
            </a:r>
          </a:p>
          <a:p>
            <a:pPr algn="r"/>
            <a:r>
              <a:rPr lang="zh-CN" altLang="en-US" sz="2400" dirty="0">
                <a:solidFill>
                  <a:srgbClr val="7FBA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校园</a:t>
            </a:r>
            <a:r>
              <a:rPr lang="en-US" altLang="zh-CN" sz="2400" dirty="0">
                <a:solidFill>
                  <a:srgbClr val="7FBA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AI</a:t>
            </a:r>
            <a:r>
              <a:rPr lang="zh-CN" altLang="en-US" sz="2400" dirty="0">
                <a:solidFill>
                  <a:srgbClr val="7FBA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讲座</a:t>
            </a:r>
          </a:p>
        </p:txBody>
      </p:sp>
    </p:spTree>
    <p:extLst>
      <p:ext uri="{BB962C8B-B14F-4D97-AF65-F5344CB8AC3E}">
        <p14:creationId xmlns:p14="http://schemas.microsoft.com/office/powerpoint/2010/main" val="801657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7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9995ABAA-F23D-463B-9700-107D3B4FF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8582" y="165367"/>
            <a:ext cx="3625970" cy="1007141"/>
          </a:xfrm>
          <a:prstGeom prst="rect">
            <a:avLst/>
          </a:prstGeom>
        </p:spPr>
      </p:pic>
      <p:sp>
        <p:nvSpPr>
          <p:cNvPr id="18" name="标题 1">
            <a:extLst>
              <a:ext uri="{FF2B5EF4-FFF2-40B4-BE49-F238E27FC236}">
                <a16:creationId xmlns:a16="http://schemas.microsoft.com/office/drawing/2014/main" id="{E7CB533F-CF46-4779-9555-79FE06CAFB29}"/>
              </a:ext>
            </a:extLst>
          </p:cNvPr>
          <p:cNvSpPr txBox="1">
            <a:spLocks/>
          </p:cNvSpPr>
          <p:nvPr/>
        </p:nvSpPr>
        <p:spPr>
          <a:xfrm>
            <a:off x="969118" y="367645"/>
            <a:ext cx="4214813" cy="804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7FBA00"/>
                </a:solidFill>
                <a:latin typeface="Myriad Pro SemiCond" panose="020B0503030403020204" pitchFamily="34" charset="0"/>
                <a:ea typeface="+mn-ea"/>
                <a:cs typeface="+mn-ea"/>
                <a:sym typeface="+mn-lt"/>
              </a:rPr>
              <a:t>EVENT</a:t>
            </a:r>
            <a:endParaRPr lang="zh-CN" altLang="en-US" dirty="0">
              <a:solidFill>
                <a:srgbClr val="7FBA00"/>
              </a:solidFill>
              <a:latin typeface="Myriad Pro SemiCond" panose="020B0503030403020204" pitchFamily="34" charset="0"/>
              <a:ea typeface="+mn-ea"/>
              <a:cs typeface="+mn-ea"/>
              <a:sym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11BFEC-DFFE-FA4E-84B2-45A27F099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15" y="1461464"/>
            <a:ext cx="5257800" cy="3505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27EBF1-A6F6-9946-95D5-8CDC3C1DAA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4154" y="2770909"/>
            <a:ext cx="52578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07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/>
          <p:cNvSpPr/>
          <p:nvPr/>
        </p:nvSpPr>
        <p:spPr>
          <a:xfrm>
            <a:off x="6254471" y="3582884"/>
            <a:ext cx="2460710" cy="2460709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hidden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534422" y="2806174"/>
            <a:ext cx="5710774" cy="1099512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013381" y="814407"/>
            <a:ext cx="170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MSRA</a:t>
            </a:r>
          </a:p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校园</a:t>
            </a:r>
            <a:r>
              <a:rPr lang="en-US" altLang="zh-CN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AI</a:t>
            </a:r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讲堂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76164" y="4813235"/>
            <a:ext cx="21390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俱乐部换届</a:t>
            </a:r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New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76814" y="4838950"/>
            <a:ext cx="2288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实践空间站</a:t>
            </a:r>
            <a:endParaRPr lang="en-US" altLang="zh-CN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Practice</a:t>
            </a:r>
            <a:endParaRPr lang="zh-CN" altLang="en-US" sz="4800" dirty="0">
              <a:solidFill>
                <a:schemeClr val="bg1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476814" y="814407"/>
            <a:ext cx="2460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Tech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技术课堂</a:t>
            </a:r>
          </a:p>
        </p:txBody>
      </p:sp>
      <p:sp>
        <p:nvSpPr>
          <p:cNvPr id="11" name="矩形: 圆角 5">
            <a:extLst>
              <a:ext uri="{FF2B5EF4-FFF2-40B4-BE49-F238E27FC236}">
                <a16:creationId xmlns:a16="http://schemas.microsoft.com/office/drawing/2014/main" id="{502D8302-8921-3C44-BC42-52AA72796959}"/>
              </a:ext>
            </a:extLst>
          </p:cNvPr>
          <p:cNvSpPr/>
          <p:nvPr/>
        </p:nvSpPr>
        <p:spPr>
          <a:xfrm>
            <a:off x="5340198" y="2668607"/>
            <a:ext cx="758910" cy="75891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3">
            <a:extLst>
              <a:ext uri="{FF2B5EF4-FFF2-40B4-BE49-F238E27FC236}">
                <a16:creationId xmlns:a16="http://schemas.microsoft.com/office/drawing/2014/main" id="{3D2D85D6-0F94-A04B-B739-CDE0DDA8A820}"/>
              </a:ext>
            </a:extLst>
          </p:cNvPr>
          <p:cNvSpPr txBox="1"/>
          <p:nvPr/>
        </p:nvSpPr>
        <p:spPr>
          <a:xfrm>
            <a:off x="3610671" y="892089"/>
            <a:ext cx="2460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F25022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Tech</a:t>
            </a:r>
          </a:p>
          <a:p>
            <a:r>
              <a:rPr lang="zh-CN" altLang="en-US" sz="2400" dirty="0">
                <a:solidFill>
                  <a:srgbClr val="F2502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技术课堂</a:t>
            </a:r>
          </a:p>
        </p:txBody>
      </p:sp>
      <p:sp>
        <p:nvSpPr>
          <p:cNvPr id="21" name="矩形: 圆角 12">
            <a:extLst>
              <a:ext uri="{FF2B5EF4-FFF2-40B4-BE49-F238E27FC236}">
                <a16:creationId xmlns:a16="http://schemas.microsoft.com/office/drawing/2014/main" id="{08198408-7261-2E4B-97F4-7E23A4ED24DC}"/>
              </a:ext>
            </a:extLst>
          </p:cNvPr>
          <p:cNvSpPr/>
          <p:nvPr/>
        </p:nvSpPr>
        <p:spPr>
          <a:xfrm>
            <a:off x="6406876" y="2668607"/>
            <a:ext cx="758910" cy="75891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10">
            <a:extLst>
              <a:ext uri="{FF2B5EF4-FFF2-40B4-BE49-F238E27FC236}">
                <a16:creationId xmlns:a16="http://schemas.microsoft.com/office/drawing/2014/main" id="{8D54C101-D083-C44A-9C78-8FF4723BF1BF}"/>
              </a:ext>
            </a:extLst>
          </p:cNvPr>
          <p:cNvSpPr txBox="1"/>
          <p:nvPr/>
        </p:nvSpPr>
        <p:spPr>
          <a:xfrm>
            <a:off x="7165781" y="966807"/>
            <a:ext cx="170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rgbClr val="7FBA00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MSRA</a:t>
            </a:r>
          </a:p>
          <a:p>
            <a:pPr algn="r"/>
            <a:r>
              <a:rPr lang="zh-CN" altLang="en-US" sz="2400" dirty="0">
                <a:solidFill>
                  <a:srgbClr val="7FBA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校园</a:t>
            </a:r>
            <a:r>
              <a:rPr lang="en-US" altLang="zh-CN" sz="2400" dirty="0">
                <a:solidFill>
                  <a:srgbClr val="7FBA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AI</a:t>
            </a:r>
            <a:r>
              <a:rPr lang="zh-CN" altLang="en-US" sz="2400" dirty="0">
                <a:solidFill>
                  <a:srgbClr val="7FBA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讲座</a:t>
            </a:r>
          </a:p>
        </p:txBody>
      </p:sp>
      <p:sp>
        <p:nvSpPr>
          <p:cNvPr id="13" name="矩形: 圆角 15">
            <a:extLst>
              <a:ext uri="{FF2B5EF4-FFF2-40B4-BE49-F238E27FC236}">
                <a16:creationId xmlns:a16="http://schemas.microsoft.com/office/drawing/2014/main" id="{ED731044-3656-A04D-814D-53C1709F8347}"/>
              </a:ext>
            </a:extLst>
          </p:cNvPr>
          <p:cNvSpPr/>
          <p:nvPr/>
        </p:nvSpPr>
        <p:spPr>
          <a:xfrm>
            <a:off x="5340198" y="3735282"/>
            <a:ext cx="749726" cy="74972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19">
            <a:extLst>
              <a:ext uri="{FF2B5EF4-FFF2-40B4-BE49-F238E27FC236}">
                <a16:creationId xmlns:a16="http://schemas.microsoft.com/office/drawing/2014/main" id="{CD3BF489-22BD-8946-AF63-52BC0BA3080F}"/>
              </a:ext>
            </a:extLst>
          </p:cNvPr>
          <p:cNvSpPr txBox="1"/>
          <p:nvPr/>
        </p:nvSpPr>
        <p:spPr>
          <a:xfrm>
            <a:off x="3629214" y="4991350"/>
            <a:ext cx="2288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dirty="0">
                <a:solidFill>
                  <a:srgbClr val="01A4EF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实践空间站</a:t>
            </a:r>
            <a:endParaRPr lang="en-US" altLang="zh-CN" sz="4800" dirty="0">
              <a:solidFill>
                <a:srgbClr val="01A4EF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  <a:p>
            <a:pPr lvl="0"/>
            <a:r>
              <a:rPr lang="en-US" altLang="zh-CN" sz="4800" dirty="0">
                <a:solidFill>
                  <a:srgbClr val="01A4EF"/>
                </a:solidFill>
                <a:latin typeface="Myriad Pro SemiCond" panose="020B0503030403020204" pitchFamily="34" charset="0"/>
                <a:ea typeface="等线" panose="02010600030101010101" pitchFamily="2" charset="-122"/>
              </a:rPr>
              <a:t>Practice</a:t>
            </a:r>
            <a:endParaRPr lang="zh-CN" altLang="en-US" sz="4800" dirty="0">
              <a:solidFill>
                <a:srgbClr val="01A4EF"/>
              </a:solidFill>
              <a:latin typeface="Myriad Pro SemiCond" panose="020B0503030403020204" pitchFamily="34" charset="0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7210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 txBox="1">
            <a:spLocks/>
          </p:cNvSpPr>
          <p:nvPr/>
        </p:nvSpPr>
        <p:spPr>
          <a:xfrm>
            <a:off x="940872" y="200234"/>
            <a:ext cx="7481436" cy="804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rgbClr val="7FBA00"/>
                </a:solidFill>
                <a:latin typeface="Myriad Pro SemiCond" panose="020B0503030403020204" pitchFamily="34" charset="0"/>
                <a:ea typeface="+mn-ea"/>
                <a:cs typeface="+mn-ea"/>
                <a:sym typeface="+mn-lt"/>
              </a:rPr>
              <a:t>Event</a:t>
            </a:r>
            <a:endParaRPr lang="zh-CN" altLang="en-US" dirty="0">
              <a:solidFill>
                <a:srgbClr val="747474"/>
              </a:solidFill>
              <a:latin typeface="Myriad Pro SemiCond" panose="020B0503030403020204" pitchFamily="34" charset="0"/>
              <a:ea typeface="+mn-ea"/>
              <a:cs typeface="+mn-ea"/>
              <a:sym typeface="+mn-lt"/>
            </a:endParaRPr>
          </a:p>
        </p:txBody>
      </p:sp>
      <p:sp>
        <p:nvSpPr>
          <p:cNvPr id="14" name="标题 1"/>
          <p:cNvSpPr txBox="1">
            <a:spLocks/>
          </p:cNvSpPr>
          <p:nvPr/>
        </p:nvSpPr>
        <p:spPr>
          <a:xfrm>
            <a:off x="179882" y="200234"/>
            <a:ext cx="760990" cy="12811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11500" dirty="0">
              <a:solidFill>
                <a:srgbClr val="7FBA00"/>
              </a:solidFill>
              <a:latin typeface="Myriad Pro SemiCond" panose="020B0503030403020204" pitchFamily="34" charset="0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20254" y="5733876"/>
            <a:ext cx="105514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747474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ea"/>
                <a:sym typeface="+mn-lt"/>
              </a:rPr>
              <a:t>&gt;</a:t>
            </a:r>
            <a:r>
              <a:rPr lang="zh-CN" altLang="en-US" dirty="0">
                <a:solidFill>
                  <a:srgbClr val="747474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ea"/>
                <a:sym typeface="+mn-lt"/>
              </a:rPr>
              <a:t> 微软研究院面向在校大学生发布的实践项目</a:t>
            </a:r>
            <a:endParaRPr lang="en-US" altLang="zh-CN" dirty="0">
              <a:solidFill>
                <a:srgbClr val="747474"/>
              </a:solidFill>
              <a:latin typeface="方正兰亭黑_GBK" panose="02000000000000000000" pitchFamily="2" charset="-122"/>
              <a:ea typeface="方正兰亭黑_GBK" panose="02000000000000000000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747474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ea"/>
                <a:sym typeface="+mn-lt"/>
              </a:rPr>
              <a:t>&gt;</a:t>
            </a:r>
            <a:r>
              <a:rPr lang="zh-CN" altLang="en-US" dirty="0">
                <a:solidFill>
                  <a:srgbClr val="747474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ea"/>
                <a:sym typeface="+mn-lt"/>
              </a:rPr>
              <a:t> 实践中掌握技术的同时</a:t>
            </a:r>
            <a:r>
              <a:rPr lang="en-US" altLang="zh-CN" dirty="0">
                <a:solidFill>
                  <a:srgbClr val="747474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ea"/>
                <a:sym typeface="+mn-lt"/>
              </a:rPr>
              <a:t>MSRA</a:t>
            </a:r>
            <a:r>
              <a:rPr lang="zh-CN" altLang="en-US" dirty="0">
                <a:solidFill>
                  <a:srgbClr val="747474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+mn-ea"/>
                <a:sym typeface="+mn-lt"/>
              </a:rPr>
              <a:t>的导师提供全程指导</a:t>
            </a:r>
          </a:p>
        </p:txBody>
      </p:sp>
      <p:sp>
        <p:nvSpPr>
          <p:cNvPr id="19" name="矩形: 圆角 18"/>
          <p:cNvSpPr/>
          <p:nvPr/>
        </p:nvSpPr>
        <p:spPr>
          <a:xfrm>
            <a:off x="-800100" y="-3538707"/>
            <a:ext cx="13868399" cy="1386839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E17B3FA-7B5C-4134-9A78-1FBADC62B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8582" y="165367"/>
            <a:ext cx="3625970" cy="1007141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09133"/>
            <a:ext cx="12192000" cy="463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52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8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8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8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CKET_SHAPE_SH" val="H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25022"/>
      </a:accent1>
      <a:accent2>
        <a:srgbClr val="7FBA00"/>
      </a:accent2>
      <a:accent3>
        <a:srgbClr val="01A4EF"/>
      </a:accent3>
      <a:accent4>
        <a:srgbClr val="FFB901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Myriad Pro" panose="020F0302020204030204"/>
        <a:ea typeface="Noto Sans S Chinese Regular"/>
        <a:cs typeface=""/>
      </a:majorFont>
      <a:minorFont>
        <a:latin typeface="Myriad Pro" panose="020F0502020204030204"/>
        <a:ea typeface="Noto Sans S Chinese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25022"/>
    </a:accent1>
    <a:accent2>
      <a:srgbClr val="7FBA00"/>
    </a:accent2>
    <a:accent3>
      <a:srgbClr val="01A4EF"/>
    </a:accent3>
    <a:accent4>
      <a:srgbClr val="FFB90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25022"/>
    </a:accent1>
    <a:accent2>
      <a:srgbClr val="7FBA00"/>
    </a:accent2>
    <a:accent3>
      <a:srgbClr val="01A4EF"/>
    </a:accent3>
    <a:accent4>
      <a:srgbClr val="FFB90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25022"/>
    </a:accent1>
    <a:accent2>
      <a:srgbClr val="7FBA00"/>
    </a:accent2>
    <a:accent3>
      <a:srgbClr val="01A4EF"/>
    </a:accent3>
    <a:accent4>
      <a:srgbClr val="FFB90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25022"/>
    </a:accent1>
    <a:accent2>
      <a:srgbClr val="7FBA00"/>
    </a:accent2>
    <a:accent3>
      <a:srgbClr val="01A4EF"/>
    </a:accent3>
    <a:accent4>
      <a:srgbClr val="FFB90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25022"/>
    </a:accent1>
    <a:accent2>
      <a:srgbClr val="7FBA00"/>
    </a:accent2>
    <a:accent3>
      <a:srgbClr val="01A4EF"/>
    </a:accent3>
    <a:accent4>
      <a:srgbClr val="FFB90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25022"/>
    </a:accent1>
    <a:accent2>
      <a:srgbClr val="7FBA00"/>
    </a:accent2>
    <a:accent3>
      <a:srgbClr val="01A4EF"/>
    </a:accent3>
    <a:accent4>
      <a:srgbClr val="FFB90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1625</TotalTime>
  <Words>170</Words>
  <Application>Microsoft Macintosh PowerPoint</Application>
  <PresentationFormat>Widescreen</PresentationFormat>
  <Paragraphs>83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等线</vt:lpstr>
      <vt:lpstr>Myriad Pro</vt:lpstr>
      <vt:lpstr>Myriad Pro SemiCond</vt:lpstr>
      <vt:lpstr>SimSun-ExtB</vt:lpstr>
      <vt:lpstr>方正兰亭黑_GBK</vt:lpstr>
      <vt:lpstr>Arial</vt:lpstr>
      <vt:lpstr>Office 主题​​</vt:lpstr>
      <vt:lpstr>PowerPoint Presentation</vt:lpstr>
      <vt:lpstr>PowerPoint Presentation</vt:lpstr>
      <vt:lpstr>PowerPoint Presentation</vt:lpstr>
      <vt:lpstr>Tech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感受技术之美</dc:title>
  <dc:creator>Xuan Kan</dc:creator>
  <cp:lastModifiedBy>YangDinghow</cp:lastModifiedBy>
  <cp:revision>209</cp:revision>
  <dcterms:created xsi:type="dcterms:W3CDTF">2016-09-07T10:46:59Z</dcterms:created>
  <dcterms:modified xsi:type="dcterms:W3CDTF">2019-03-19T11:39:19Z</dcterms:modified>
</cp:coreProperties>
</file>